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>
      <a:defRPr lang="uk-UA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AACC0-9715-4248-B583-6C1F2306776F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18D6D-AD99-4558-8856-012B66203CC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4413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uk-UA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0292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5CE363-109F-4E96-BF78-61C7A7479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2DFEA4E-AB82-4F61-BB3D-F762EDF16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1E956D5-B1D2-443C-9016-B07D5C568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C5D99F-E5AE-404E-BF36-4615A98B3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7141D24-3CF9-4A6E-BE5A-26738D8F4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21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25F48-DC12-4F25-BFAF-B31C2C72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616383E-FAC2-4A15-A48B-EF6C920BB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ECCDCF9-2ACA-4453-9CF9-FBD06EF49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33D2E5D-A983-411F-B549-A13A66B7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3C2E1EF-D286-447B-BC90-04557F62C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458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A047241C-6871-48BB-A0CA-753E0D5B42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233B57D-2FF7-4582-B160-9CFEB6787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F4E2FDC-3D56-4A16-B228-4598A1FB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29A8479-16FB-4F61-9329-0F2471A7F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E7141E1-97E5-48BE-9C75-FC027311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312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9CE91B-EC62-491A-B261-9B2A8AEA1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68773C-3772-4C5E-963F-589D18C1A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45ED1E1-C8D4-4840-AB14-F7487DBCE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1DF2D6D-D7A2-4461-9343-0196115B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2D9CEFF-868B-40D9-86A6-8BB2C6201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120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61E121-57DA-4315-8438-6A28FAAA3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AA2DBCE-95FF-45A0-8F74-4DF02D6E0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066A12-D10D-40D6-9D6B-5457DF50C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5719FD-BEB1-444F-8B5F-BBC71904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FD735CD-B801-46A7-893A-84B03E62F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572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96BEA6-1CE9-490A-8618-8C4CE85CF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C8F0DC6-65BA-4A85-829F-825F2BC720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FB8164A-4CC9-4F31-B6B4-C31E54544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7FB4CB1-38DD-41F1-93BC-8189B459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7CA7479-2CB0-4CE6-B4F2-611F1AF69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628A703-C59D-449C-96BB-DA0DAD1D5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827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281871-9551-4513-B7C4-466982ABE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6B27AAF-07A8-4E0A-91CF-C63A99ADA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0163DC3-9ED5-4972-A535-B96F28F30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04566E9-C86C-4ABF-B934-F8AE14167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25E2371-755D-4C80-B4A9-DC8FB325E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019DCA5-59C2-4520-B8D0-D8782543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E0E71DD-0D30-4322-9223-C3DD8DE6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4499ABE-365C-4B9C-A952-4970148D0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883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1EE497-BB80-4A7F-8B47-5966FD3E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22095AEC-8972-49BA-9CD0-D0FE395D5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E4070BB-77AF-4F7F-8508-D9A925EB4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11F7FD-30E9-427C-8C37-7FB33ECD8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146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55B2CE72-4BE3-4364-A177-821F5C3A4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9E96A756-9768-40D8-83B6-BAACC70F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8B4D88CF-8DBC-41FC-A23C-F5E383A60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3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F01425-3F48-42EF-AF7B-514C8069F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A4CA9F5-E49F-47FB-98C2-3A9B12257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3A675A4-CD73-4804-869B-79F7DC090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B6B6B08-009B-469C-9171-2FCCB2BF3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4858242-0F86-4E8A-ACC0-2D4C2AF8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3CEA985-682E-47A5-BF1B-359C7CBC8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041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75E35F-0175-4C6D-A6CE-1E13DE0FD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C882EACD-91A7-498A-816D-8327E9C3D6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4B1F7AA-708C-4B93-9062-F514D343E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D56D8DF-3FAD-4BAD-919E-DA57D269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FC1448B-3C06-4C34-AA55-535B007BE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37EDA32-98B0-4095-A514-7922C2B2E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051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00D6D43-88C8-4A96-ABF3-37F65E6AC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CCA816A-1DD3-4070-AA24-5CB251355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CA97DB3-0F60-46E8-B291-15DED7E35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4C0-57D0-483B-8EA8-DC8F09AA749B}" type="datetimeFigureOut">
              <a:rPr lang="uk-UA" smtClean="0"/>
              <a:t>10.03.2023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78BBC66-EB27-4157-B67B-3B007B3CD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3B124D3-E607-48EB-AADC-F50635C08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702F-DA63-4FAD-844D-06703ABD77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613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" descr="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82" y="5664953"/>
            <a:ext cx="12190118" cy="1383627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/>
          <p:nvPr/>
        </p:nvSpPr>
        <p:spPr>
          <a:xfrm>
            <a:off x="7514670" y="2421875"/>
            <a:ext cx="4358988" cy="830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99"/>
              <a:buFont typeface="Times New Roman"/>
              <a:buNone/>
            </a:pPr>
            <a:r>
              <a:rPr lang="uk-UA" sz="2399" b="1" i="0" u="none" strike="noStrike" cap="none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ДЕРЖАВНА СЛУЖБА ЯКОСТІ ОСВІТИ УКРАЇНИ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11470675" y="262386"/>
            <a:ext cx="288862" cy="338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99"/>
              <a:buFont typeface="Times New Roman"/>
              <a:buNone/>
            </a:pPr>
            <a:r>
              <a:rPr lang="uk-UA" sz="1599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611293" y="6238277"/>
            <a:ext cx="2815488" cy="48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99"/>
              <a:buFont typeface="Times New Roman"/>
              <a:buNone/>
            </a:pPr>
            <a:endParaRPr sz="2399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8" name="Google Shape;108;p2"/>
          <p:cNvCxnSpPr/>
          <p:nvPr/>
        </p:nvCxnSpPr>
        <p:spPr>
          <a:xfrm rot="10800000">
            <a:off x="483910" y="980728"/>
            <a:ext cx="11520000" cy="0"/>
          </a:xfrm>
          <a:prstGeom prst="straightConnector1">
            <a:avLst/>
          </a:prstGeom>
          <a:noFill/>
          <a:ln w="1905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ADF8888-C17B-FE4B-8A26-355D31BF8ED2}"/>
              </a:ext>
            </a:extLst>
          </p:cNvPr>
          <p:cNvSpPr/>
          <p:nvPr/>
        </p:nvSpPr>
        <p:spPr>
          <a:xfrm>
            <a:off x="483910" y="1236160"/>
            <a:ext cx="6336340" cy="3288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uk-UA" sz="4400" b="1" cap="all" dirty="0">
                <a:solidFill>
                  <a:srgbClr val="111111"/>
                </a:solidFill>
                <a:effectLst/>
                <a:latin typeface="e-Ukraine Bold"/>
                <a:ea typeface="Calibri" panose="020F0502020204030204" pitchFamily="34" charset="0"/>
                <a:cs typeface="Times New Roman" panose="02020603050405020304" pitchFamily="18" charset="0"/>
              </a:rPr>
              <a:t>КУДИ І ЯК ЗВЕРТАТИСЬ</a:t>
            </a:r>
            <a:r>
              <a:rPr lang="uk-UA" sz="4400" b="1" dirty="0">
                <a:effectLst/>
                <a:latin typeface="e-Ukraine Bold"/>
                <a:ea typeface="Calibri" panose="020F0502020204030204" pitchFamily="34" charset="0"/>
                <a:cs typeface="Times New Roman" panose="02020603050405020304" pitchFamily="18" charset="0"/>
              </a:rPr>
              <a:t>, ЯКЩО ВИ Є СВІДКОМ ПОРУШЕНЬ ОСВІТНЬОГО ПРОЦЕСУ У ШКОЛІ?</a:t>
            </a:r>
            <a:endParaRPr lang="uk-UA" sz="4400" dirty="0">
              <a:effectLst/>
              <a:latin typeface="e-Ukraine Bold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4CFBE66-D3BC-4CE4-8648-7E77E8D17C0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27" r="44494"/>
          <a:stretch/>
        </p:blipFill>
        <p:spPr>
          <a:xfrm>
            <a:off x="338920" y="113962"/>
            <a:ext cx="826849" cy="85737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31A7C89-AB85-4F3E-814B-97AA8CB0915D}"/>
              </a:ext>
            </a:extLst>
          </p:cNvPr>
          <p:cNvSpPr txBox="1"/>
          <p:nvPr/>
        </p:nvSpPr>
        <p:spPr>
          <a:xfrm>
            <a:off x="1165769" y="147669"/>
            <a:ext cx="1960722" cy="7899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12750" hangingPunct="0"/>
            <a:r>
              <a:rPr lang="uk-UA" sz="1200" b="1" dirty="0">
                <a:latin typeface="e-Ukraine Bold"/>
                <a:sym typeface="Helvetica Neue"/>
              </a:rPr>
              <a:t>УПРАВЛІННЯ </a:t>
            </a:r>
          </a:p>
          <a:p>
            <a:pPr defTabSz="412750" hangingPunct="0"/>
            <a:r>
              <a:rPr lang="uk-UA" sz="1200" b="1" dirty="0">
                <a:latin typeface="e-Ukraine Bold"/>
                <a:sym typeface="Helvetica Neue"/>
              </a:rPr>
              <a:t>ДЕРЖАВНОЇ СЛУЖБИ </a:t>
            </a:r>
          </a:p>
          <a:p>
            <a:pPr defTabSz="412750" hangingPunct="0"/>
            <a:r>
              <a:rPr lang="uk-UA" sz="1200" b="1" dirty="0">
                <a:latin typeface="e-Ukraine Bold"/>
                <a:sym typeface="Helvetica Neue"/>
              </a:rPr>
              <a:t>ЯКОСТІ ОСВІТИ </a:t>
            </a:r>
          </a:p>
          <a:p>
            <a:pPr defTabSz="412750" hangingPunct="0"/>
            <a:r>
              <a:rPr lang="uk-UA" sz="1200" b="1" dirty="0">
                <a:latin typeface="e-Ukraine Bold"/>
                <a:sym typeface="Helvetica Neue"/>
              </a:rPr>
              <a:t>У ЗАКАРПАТСЬКІЙ ОБЛАСТІ</a:t>
            </a:r>
          </a:p>
        </p:txBody>
      </p:sp>
      <p:sp>
        <p:nvSpPr>
          <p:cNvPr id="13" name="Вадим Гетьман  |  7 травня 2020 року">
            <a:extLst>
              <a:ext uri="{FF2B5EF4-FFF2-40B4-BE49-F238E27FC236}">
                <a16:creationId xmlns:a16="http://schemas.microsoft.com/office/drawing/2014/main" id="{54D8CF08-40DB-4375-81DB-06A7E13AB4B0}"/>
              </a:ext>
            </a:extLst>
          </p:cNvPr>
          <p:cNvSpPr txBox="1"/>
          <p:nvPr/>
        </p:nvSpPr>
        <p:spPr>
          <a:xfrm>
            <a:off x="483910" y="6077189"/>
            <a:ext cx="5902860" cy="666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4000" b="0">
                <a:solidFill>
                  <a:srgbClr val="FFFFFF"/>
                </a:solidFill>
                <a:latin typeface="Proba Pro Regular"/>
                <a:ea typeface="Proba Pro Regular"/>
                <a:cs typeface="Proba Pro Regular"/>
                <a:sym typeface="Proba Pro Regular"/>
              </a:defRPr>
            </a:lvl1pPr>
          </a:lstStyle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e-Ukraine Bold"/>
              </a:rPr>
              <a:t>Марія СІГЕТІЙ,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  <a:latin typeface="e-Ukraine Bold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C9F803-FCB0-4AC0-8569-1B5FF8645FED}"/>
              </a:ext>
            </a:extLst>
          </p:cNvPr>
          <p:cNvSpPr txBox="1"/>
          <p:nvPr/>
        </p:nvSpPr>
        <p:spPr>
          <a:xfrm>
            <a:off x="3647987" y="6166109"/>
            <a:ext cx="5902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latin typeface="e-Ukraine Bold"/>
              </a:rPr>
              <a:t>начальник управління Служби</a:t>
            </a:r>
          </a:p>
        </p:txBody>
      </p:sp>
      <p:pic>
        <p:nvPicPr>
          <p:cNvPr id="2050" name="Picture 2" descr="Здание школы над предпосылкой ландшафта также вектор иллюстрации притяжки  Corel Иллюстрация вектора - иллюстрации насчитывающей дом, кампус: 76609540">
            <a:extLst>
              <a:ext uri="{FF2B5EF4-FFF2-40B4-BE49-F238E27FC236}">
                <a16:creationId xmlns:a16="http://schemas.microsoft.com/office/drawing/2014/main" id="{41C5C021-D5A1-44A9-87F4-4DD457B30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811" y="1472692"/>
            <a:ext cx="4069847" cy="294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7445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